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7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5"/>
  </p:sldMasterIdLst>
  <p:notesMasterIdLst>
    <p:notesMasterId r:id="rId31"/>
  </p:notesMasterIdLst>
  <p:sldIdLst>
    <p:sldId id="256" r:id="rId16"/>
    <p:sldId id="258" r:id="rId17"/>
    <p:sldId id="265" r:id="rId18"/>
    <p:sldId id="264" r:id="rId19"/>
    <p:sldId id="266" r:id="rId20"/>
    <p:sldId id="268" r:id="rId21"/>
    <p:sldId id="277" r:id="rId22"/>
    <p:sldId id="272" r:id="rId23"/>
    <p:sldId id="273" r:id="rId24"/>
    <p:sldId id="278" r:id="rId25"/>
    <p:sldId id="274" r:id="rId26"/>
    <p:sldId id="262" r:id="rId27"/>
    <p:sldId id="275" r:id="rId28"/>
    <p:sldId id="276" r:id="rId29"/>
    <p:sldId id="263" r:id="rId30"/>
  </p:sldIdLst>
  <p:sldSz cx="12192000" cy="6858000"/>
  <p:notesSz cx="6858000" cy="9144000"/>
  <p:embeddedFontLst>
    <p:embeddedFont>
      <p:font typeface="Wingdings 2" panose="05020102010507070707" pitchFamily="18" charset="2"/>
      <p:regular r:id="rId32"/>
    </p:embeddedFont>
    <p:embeddedFont>
      <p:font typeface="Segoe UI Semibold" panose="020B0702040204020203" pitchFamily="34" charset="0"/>
      <p:bold r:id="rId33"/>
      <p:boldItalic r:id="rId34"/>
    </p:embeddedFont>
    <p:embeddedFont>
      <p:font typeface="Myriad Pro Cond" panose="020B0506030403020204" charset="0"/>
      <p:regular r:id="rId35"/>
      <p:bold r:id="rId36"/>
      <p:italic r:id="rId37"/>
      <p:boldItalic r:id="rId38"/>
    </p:embeddedFont>
    <p:embeddedFont>
      <p:font typeface="Segoe UI Light" panose="020B0502040204020203" pitchFamily="34" charset="0"/>
      <p:regular r:id="rId39"/>
      <p:italic r:id="rId40"/>
    </p:embeddedFont>
    <p:embeddedFont>
      <p:font typeface="Segoe UI Semilight" panose="020B0402040204020203" pitchFamily="34" charset="0"/>
      <p:regular r:id="rId41"/>
      <p:italic r:id="rId42"/>
    </p:embeddedFont>
    <p:embeddedFont>
      <p:font typeface="Segoe UI Symbol" panose="020B0502040204020203" pitchFamily="34" charset="0"/>
      <p:regular r:id="rId43"/>
    </p:embeddedFont>
    <p:embeddedFont>
      <p:font typeface="Segoe WP Semibold" panose="020B0604020202020204" charset="0"/>
      <p:bold r:id="rId44"/>
    </p:embeddedFont>
    <p:embeddedFont>
      <p:font typeface="Microsoft New Tai Lue" panose="020B0502040204020203" pitchFamily="34" charset="0"/>
      <p:regular r:id="rId45"/>
      <p:bold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927"/>
    <a:srgbClr val="FFFFFF"/>
    <a:srgbClr val="262626"/>
    <a:srgbClr val="75B41A"/>
    <a:srgbClr val="78B4F7"/>
    <a:srgbClr val="2F8BF2"/>
    <a:srgbClr val="FFA720"/>
    <a:srgbClr val="523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134" d="100"/>
          <a:sy n="134" d="100"/>
        </p:scale>
        <p:origin x="3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customXml" Target="../customXml/item10.xml"/><Relationship Id="rId19" Type="http://schemas.openxmlformats.org/officeDocument/2006/relationships/slide" Target="slides/slide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customXml" Target="../customXml/item8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yriad Pro Cond" panose="020B0506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yriad Pro Cond" panose="020B0506030403020204" pitchFamily="34" charset="0"/>
              </a:defRPr>
            </a:lvl1pPr>
          </a:lstStyle>
          <a:p>
            <a:fld id="{644E217D-4242-4888-AD2A-6F80B4588A18}" type="datetimeFigureOut">
              <a:rPr lang="en-US" smtClean="0"/>
              <a:pPr/>
              <a:t>5/31/2016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yriad Pro Cond" panose="020B0506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yriad Pro Cond" panose="020B0506030403020204" pitchFamily="34" charset="0"/>
              </a:defRPr>
            </a:lvl1pPr>
          </a:lstStyle>
          <a:p>
            <a:fld id="{71AFC649-2855-45E2-B363-97627A04B8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5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yriad Pro Cond" panose="020B05060304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yriad Pro Cond" panose="020B05060304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yriad Pro Cond" panose="020B05060304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yriad Pro Cond" panose="020B05060304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yriad Pro Cond" panose="020B0506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E2B261-C308-4ABF-9F53-206A53CCCB6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5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7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68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C649-2855-45E2-B363-97627A04B8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1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6.wdp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34" Type="http://schemas.openxmlformats.org/officeDocument/2006/relationships/image" Target="../media/image21.png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33" Type="http://schemas.microsoft.com/office/2007/relationships/hdphoto" Target="../media/hdphoto16.wdp"/><Relationship Id="rId38" Type="http://schemas.openxmlformats.org/officeDocument/2006/relationships/image" Target="../media/image24.pn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microsoft.com/office/2007/relationships/hdphoto" Target="../media/hdphoto14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24" Type="http://schemas.openxmlformats.org/officeDocument/2006/relationships/image" Target="../media/image16.png"/><Relationship Id="rId32" Type="http://schemas.openxmlformats.org/officeDocument/2006/relationships/image" Target="../media/image20.png"/><Relationship Id="rId37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microsoft.com/office/2007/relationships/hdphoto" Target="../media/hdphoto9.wdp"/><Relationship Id="rId31" Type="http://schemas.microsoft.com/office/2007/relationships/hdphoto" Target="../media/hdphoto15.wdp"/><Relationship Id="rId4" Type="http://schemas.openxmlformats.org/officeDocument/2006/relationships/image" Target="../media/image6.png"/><Relationship Id="rId9" Type="http://schemas.microsoft.com/office/2007/relationships/hdphoto" Target="../media/hdphoto4.wdp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microsoft.com/office/2007/relationships/hdphoto" Target="../media/hdphoto13.wdp"/><Relationship Id="rId30" Type="http://schemas.openxmlformats.org/officeDocument/2006/relationships/image" Target="../media/image19.png"/><Relationship Id="rId35" Type="http://schemas.microsoft.com/office/2007/relationships/hdphoto" Target="../media/hdphoto17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ED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3"/>
          <a:stretch/>
        </p:blipFill>
        <p:spPr>
          <a:xfrm>
            <a:off x="0" y="3181076"/>
            <a:ext cx="12192000" cy="36709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271" y="2170684"/>
            <a:ext cx="11083721" cy="979086"/>
          </a:xfrm>
        </p:spPr>
        <p:txBody>
          <a:bodyPr anchor="t"/>
          <a:lstStyle>
            <a:lvl1pPr algn="ctr">
              <a:defRPr sz="6000"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</a:lstStyle>
          <a:p>
            <a:r>
              <a:rPr lang="en-US" dirty="0"/>
              <a:t>Click to edit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2272" y="3384585"/>
            <a:ext cx="11083720" cy="1275299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NAME, COMPANY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58" y="22221"/>
            <a:ext cx="3329565" cy="19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05098"/>
            <a:ext cx="3932237" cy="752302"/>
          </a:xfrm>
          <a:solidFill>
            <a:srgbClr val="FED927"/>
          </a:solidFill>
          <a:ln>
            <a:noFill/>
          </a:ln>
        </p:spPr>
        <p:txBody>
          <a:bodyPr anchor="t">
            <a:normAutofit/>
          </a:bodyPr>
          <a:lstStyle>
            <a:lvl1pPr>
              <a:defRPr sz="2400" cap="all" baseline="0">
                <a:solidFill>
                  <a:schemeClr val="tx1"/>
                </a:solidFill>
                <a:latin typeface="Myriad Pro Cond" panose="020B0506030403020204" pitchFamily="34" charset="0"/>
                <a:cs typeface="Segoe WP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05097"/>
            <a:ext cx="6172200" cy="4555953"/>
          </a:xfrm>
        </p:spPr>
        <p:txBody>
          <a:bodyPr/>
          <a:lstStyle>
            <a:lvl1pPr>
              <a:defRPr sz="3200">
                <a:latin typeface="Myriad Pro Cond" panose="020B0506030403020204" pitchFamily="34" charset="0"/>
              </a:defRPr>
            </a:lvl1pPr>
            <a:lvl2pPr>
              <a:defRPr sz="2800">
                <a:latin typeface="Myriad Pro Cond" panose="020B0506030403020204" pitchFamily="34" charset="0"/>
              </a:defRPr>
            </a:lvl2pPr>
            <a:lvl3pPr>
              <a:defRPr sz="2400">
                <a:latin typeface="Myriad Pro Cond" panose="020B0506030403020204" pitchFamily="34" charset="0"/>
              </a:defRPr>
            </a:lvl3pPr>
            <a:lvl4pPr>
              <a:defRPr sz="2000">
                <a:latin typeface="Myriad Pro Cond" panose="020B0506030403020204" pitchFamily="34" charset="0"/>
              </a:defRPr>
            </a:lvl4pPr>
            <a:lvl5pPr>
              <a:defRPr sz="2000">
                <a:latin typeface="Myriad Pro Cond" panose="020B0506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>
                <a:latin typeface="Myriad Pro Cond" panose="020B0506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09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71600"/>
            <a:ext cx="3932237" cy="685800"/>
          </a:xfrm>
          <a:solidFill>
            <a:srgbClr val="FED927"/>
          </a:solidFill>
          <a:ln>
            <a:noFill/>
          </a:ln>
        </p:spPr>
        <p:txBody>
          <a:bodyPr anchor="t">
            <a:normAutofit/>
          </a:bodyPr>
          <a:lstStyle>
            <a:lvl1pPr>
              <a:defRPr sz="2400" cap="all" baseline="0">
                <a:solidFill>
                  <a:schemeClr val="tx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371599"/>
            <a:ext cx="6172200" cy="4489451"/>
          </a:xfrm>
        </p:spPr>
        <p:txBody>
          <a:bodyPr/>
          <a:lstStyle>
            <a:lvl1pPr marL="0" indent="0">
              <a:buNone/>
              <a:defRPr sz="3200">
                <a:latin typeface="Myriad Pro Cond" panose="020B0506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>
                <a:latin typeface="Myriad Pro Cond" panose="020B0506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302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029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74284" y="1446415"/>
            <a:ext cx="979516" cy="4730548"/>
          </a:xfrm>
          <a:solidFill>
            <a:srgbClr val="FED927"/>
          </a:solidFill>
        </p:spPr>
        <p:txBody>
          <a:bodyPr vert="eaVert">
            <a:normAutofit/>
          </a:bodyPr>
          <a:lstStyle>
            <a:lvl1pPr>
              <a:defRPr sz="3600">
                <a:solidFill>
                  <a:schemeClr val="tx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1446415"/>
            <a:ext cx="9394767" cy="473054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623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ED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249" y="4180381"/>
            <a:ext cx="10515600" cy="871247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" y="2238704"/>
            <a:ext cx="1623846" cy="16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9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rgbClr val="FED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" y="2238704"/>
            <a:ext cx="1623846" cy="162384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2601308" y="2316824"/>
            <a:ext cx="3650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chemeClr val="tx1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5725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2310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 Cond" panose="020B0506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9" y="437336"/>
            <a:ext cx="1623846" cy="162384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2647028" y="617056"/>
            <a:ext cx="3003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chemeClr val="bg1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" y="2238704"/>
            <a:ext cx="1623846" cy="16238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647027" y="2353004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chemeClr val="bg1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questions?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" y="4053891"/>
            <a:ext cx="1623846" cy="1623846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2647027" y="4320591"/>
            <a:ext cx="3284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rgbClr val="FED927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live ratings</a:t>
            </a:r>
          </a:p>
        </p:txBody>
      </p:sp>
    </p:spTree>
    <p:extLst>
      <p:ext uri="{BB962C8B-B14F-4D97-AF65-F5344CB8AC3E}">
        <p14:creationId xmlns:p14="http://schemas.microsoft.com/office/powerpoint/2010/main" val="146860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2994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 Cond" panose="020B0506030403020204" pitchFamily="34" charset="0"/>
            </a:endParaRPr>
          </a:p>
        </p:txBody>
      </p:sp>
      <p:pic>
        <p:nvPicPr>
          <p:cNvPr id="1026" name="Picture 2" descr="http://12zups1xwxj111l2xe1l3g0i.wpengine.netdna-cdn.com/wp-content/uploads/2016/03/incospro_35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1" y="1004500"/>
            <a:ext cx="4959844" cy="120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2zups1xwxj111l2xe1l3g0i.wpengine.netdna-cdn.com/wp-content/uploads/2016/01/skybow_25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18" y="778068"/>
            <a:ext cx="3874200" cy="154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12zups1xwxj111l2xe1l3g0i.wpengine.netdna-cdn.com/wp-content/uploads/2016/01/tecmasters_250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1" y="2711196"/>
            <a:ext cx="23812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12zups1xwxj111l2xe1l3g0i.wpengine.netdna-cdn.com/wp-content/uploads/2016/01/lobosphere_250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991" y="2882645"/>
            <a:ext cx="238125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12zups1xwxj111l2xe1l3g0i.wpengine.netdna-cdn.com/wp-content/uploads/2016/01/rencore_250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430" y="2720340"/>
            <a:ext cx="23812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12zups1xwxj111l2xe1l3g0i.wpengine.netdna-cdn.com/wp-content/uploads/2016/01/lightningtools_250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967" y="2720340"/>
            <a:ext cx="238125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12zups1xwxj111l2xe1l3g0i.wpengine.netdna-cdn.com/wp-content/uploads/2016/01/acceleratio_250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1" y="3882199"/>
            <a:ext cx="2381250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12zups1xwxj111l2xe1l3g0i.wpengine.netdna-cdn.com/wp-content/uploads/2016/02/k2_250_2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201" y="3701223"/>
            <a:ext cx="2381250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12zups1xwxj111l2xe1l3g0i.wpengine.netdna-cdn.com/wp-content/uploads/2016/02/oceanik_250.png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83" y="3882198"/>
            <a:ext cx="2381250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12zups1xwxj111l2xe1l3g0i.wpengine.netdna-cdn.com/wp-content/uploads/2016/03/deroso_250.png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271" y="3605973"/>
            <a:ext cx="2381250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12zups1xwxj111l2xe1l3g0i.wpengine.netdna-cdn.com/wp-content/uploads/2016/01/kwizcom_250.png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" y="4692587"/>
            <a:ext cx="2381250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12zups1xwxj111l2xe1l3g0i.wpengine.netdna-cdn.com/wp-content/uploads/2016/01/sharegate_250.png"/>
          <p:cNvPicPr>
            <a:picLocks noChangeAspect="1" noChangeArrowheads="1"/>
          </p:cNvPicPr>
          <p:nvPr userDrawn="1"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87" y="4692587"/>
            <a:ext cx="2381250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12zups1xwxj111l2xe1l3g0i.wpengine.netdna-cdn.com/wp-content/uploads/2016/04/microsoft.png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46" y="4678299"/>
            <a:ext cx="23812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12zups1xwxj111l2xe1l3g0i.wpengine.netdna-cdn.com/wp-content/uploads/2016/02/itunity_250.png"/>
          <p:cNvPicPr>
            <a:picLocks noChangeAspect="1" noChangeArrowheads="1"/>
          </p:cNvPicPr>
          <p:nvPr userDrawn="1"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828" y="4904419"/>
            <a:ext cx="1970690" cy="6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12zups1xwxj111l2xe1l3g0i.wpengine.netdna-cdn.com/wp-content/uploads/2016/02/pmicroatia_250.png"/>
          <p:cNvPicPr>
            <a:picLocks noChangeAspect="1" noChangeArrowheads="1"/>
          </p:cNvPicPr>
          <p:nvPr userDrawn="1"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019" y="6208704"/>
            <a:ext cx="1187831" cy="49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12zups1xwxj111l2xe1l3g0i.wpengine.netdna-cdn.com/wp-content/uploads/2016/04/cropc.png"/>
          <p:cNvPicPr>
            <a:picLocks noChangeAspect="1" noChangeArrowheads="1"/>
          </p:cNvPicPr>
          <p:nvPr userDrawn="1"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30" y="6095929"/>
            <a:ext cx="1526921" cy="6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12zups1xwxj111l2xe1l3g0i.wpengine.netdna-cdn.com/wp-content/uploads/2016/04/OpenInfoTrend-logo.png"/>
          <p:cNvPicPr>
            <a:picLocks noChangeAspect="1" noChangeArrowheads="1"/>
          </p:cNvPicPr>
          <p:nvPr userDrawn="1"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23" y="6137622"/>
            <a:ext cx="1143826" cy="54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46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Myriad Pro Cond" panose="020B0506030403020204" pitchFamily="34" charset="0"/>
              </a:rPr>
              <a:t>SPONSORS</a:t>
            </a:r>
            <a:endParaRPr lang="en-US" b="1" dirty="0">
              <a:solidFill>
                <a:schemeClr val="tx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2050" name="Picture 2" descr="http://12zups1xwxj111l2xe1l3g0i.wpengine.netdna-cdn.com/wp-content/uploads/2016/05/sonjasapps.png"/>
          <p:cNvPicPr>
            <a:picLocks noChangeAspect="1" noChangeArrowheads="1"/>
          </p:cNvPicPr>
          <p:nvPr userDrawn="1"/>
        </p:nvPicPr>
        <p:blipFill>
          <a:blip r:embed="rId3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87" y="6306961"/>
            <a:ext cx="23812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12zups1xwxj111l2xe1l3g0i.wpengine.netdna-cdn.com/wp-content/uploads/2016/05/unlimitedviz.png"/>
          <p:cNvPicPr>
            <a:picLocks noChangeAspect="1" noChangeArrowheads="1"/>
          </p:cNvPicPr>
          <p:nvPr userDrawn="1"/>
        </p:nvPicPr>
        <p:blipFill>
          <a:blip r:embed="rId3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268" y="6277198"/>
            <a:ext cx="23812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12zups1xwxj111l2xe1l3g0i.wpengine.netdna-cdn.com/wp-content/uploads/2016/05/radiobit_250.png"/>
          <p:cNvPicPr>
            <a:picLocks noChangeAspect="1" noChangeArrowheads="1"/>
          </p:cNvPicPr>
          <p:nvPr userDrawn="1"/>
        </p:nvPicPr>
        <p:blipFill>
          <a:blip r:embed="rId3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904" y="5863143"/>
            <a:ext cx="1209792" cy="90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66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yriad Pro Cond" panose="020B0506030403020204" pitchFamily="34" charset="0"/>
              </a:defRPr>
            </a:lvl1pPr>
            <a:lvl2pPr>
              <a:defRPr>
                <a:latin typeface="Myriad Pro Cond" panose="020B0506030403020204" pitchFamily="34" charset="0"/>
              </a:defRPr>
            </a:lvl2pPr>
            <a:lvl3pPr>
              <a:defRPr>
                <a:latin typeface="Myriad Pro Cond" panose="020B0506030403020204" pitchFamily="34" charset="0"/>
              </a:defRPr>
            </a:lvl3pPr>
            <a:lvl4pPr>
              <a:defRPr>
                <a:latin typeface="Myriad Pro Cond" panose="020B0506030403020204" pitchFamily="34" charset="0"/>
              </a:defRPr>
            </a:lvl4pPr>
            <a:lvl5pPr>
              <a:defRPr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41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275943"/>
            <a:ext cx="10515600" cy="871247"/>
          </a:xfrm>
        </p:spPr>
        <p:txBody>
          <a:bodyPr/>
          <a:lstStyle>
            <a:lvl1pPr>
              <a:defRPr cap="all" baseline="0">
                <a:solidFill>
                  <a:srgbClr val="FED927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789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74" y="5568324"/>
            <a:ext cx="1841679" cy="1289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 Cond" panose="020B0506030403020204" pitchFamily="34" charset="0"/>
            </a:endParaRPr>
          </a:p>
        </p:txBody>
      </p:sp>
      <p:sp>
        <p:nvSpPr>
          <p:cNvPr id="7" name="Rectangle 4"/>
          <p:cNvSpPr/>
          <p:nvPr userDrawn="1"/>
        </p:nvSpPr>
        <p:spPr bwMode="auto">
          <a:xfrm>
            <a:off x="747713" y="2068513"/>
            <a:ext cx="7950517" cy="3403600"/>
          </a:xfrm>
          <a:prstGeom prst="rect">
            <a:avLst/>
          </a:prstGeom>
          <a:solidFill>
            <a:srgbClr val="FED92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err="1">
              <a:solidFill>
                <a:srgbClr val="FED927"/>
              </a:solidFill>
              <a:latin typeface="Myriad Pro Cond" panose="020B0506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8932863" y="2068513"/>
            <a:ext cx="2508250" cy="3403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747713" y="4449315"/>
            <a:ext cx="7836217" cy="387798"/>
          </a:xfrm>
        </p:spPr>
        <p:txBody>
          <a:bodyPr anchor="b"/>
          <a:lstStyle>
            <a:lvl1pPr marL="0" indent="0" algn="r">
              <a:buNone/>
              <a:defRPr sz="2800" b="0" kern="0" spc="0" baseline="0"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  <a:lvl2pPr marL="304800" indent="0">
              <a:buNone/>
              <a:defRPr sz="3200">
                <a:solidFill>
                  <a:schemeClr val="bg1"/>
                </a:solidFill>
                <a:latin typeface="Segoe UI Light" pitchFamily="34" charset="0"/>
              </a:defRPr>
            </a:lvl2pPr>
            <a:lvl3pPr marL="600075" indent="0">
              <a:buNone/>
              <a:defRPr sz="2800">
                <a:solidFill>
                  <a:schemeClr val="bg1"/>
                </a:solidFill>
                <a:latin typeface="Segoe UI Light" pitchFamily="34" charset="0"/>
              </a:defRPr>
            </a:lvl3pPr>
            <a:lvl4pPr marL="854075" indent="0">
              <a:buNone/>
              <a:defRPr sz="2400">
                <a:solidFill>
                  <a:schemeClr val="bg1"/>
                </a:solidFill>
                <a:latin typeface="Segoe UI Light" pitchFamily="34" charset="0"/>
              </a:defRPr>
            </a:lvl4pPr>
            <a:lvl5pPr marL="1147762" indent="0">
              <a:buNone/>
              <a:defRPr sz="2400">
                <a:solidFill>
                  <a:schemeClr val="bg1"/>
                </a:solidFill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722971" y="5472113"/>
            <a:ext cx="1841679" cy="1289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 Cond" panose="020B0506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2282"/>
            <a:ext cx="5181600" cy="4824681"/>
          </a:xfrm>
        </p:spPr>
        <p:txBody>
          <a:bodyPr/>
          <a:lstStyle>
            <a:lvl1pPr>
              <a:defRPr sz="2800">
                <a:latin typeface="Myriad Pro Cond" panose="020B0506030403020204" pitchFamily="34" charset="0"/>
              </a:defRPr>
            </a:lvl1pPr>
            <a:lvl2pPr>
              <a:defRPr sz="2400">
                <a:latin typeface="Myriad Pro Cond" panose="020B0506030403020204" pitchFamily="34" charset="0"/>
              </a:defRPr>
            </a:lvl2pPr>
            <a:lvl3pPr>
              <a:defRPr sz="2000">
                <a:latin typeface="Myriad Pro Cond" panose="020B0506030403020204" pitchFamily="34" charset="0"/>
              </a:defRPr>
            </a:lvl3pPr>
            <a:lvl4pPr>
              <a:defRPr sz="1800">
                <a:latin typeface="Myriad Pro Cond" panose="020B0506030403020204" pitchFamily="34" charset="0"/>
              </a:defRPr>
            </a:lvl4pPr>
            <a:lvl5pPr>
              <a:defRPr sz="1800">
                <a:latin typeface="Myriad Pro Cond" panose="020B0506030403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2282"/>
            <a:ext cx="5181600" cy="48246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669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2363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yriad Pro Cond" panose="020B0506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78143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 Cond" panose="020B0506030403020204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330706"/>
            <a:ext cx="5156200" cy="477744"/>
          </a:xfrm>
        </p:spPr>
        <p:txBody>
          <a:bodyPr anchor="b"/>
          <a:lstStyle>
            <a:lvl1pPr marL="0" indent="0">
              <a:buNone/>
              <a:defRPr sz="2400" b="0"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1919483"/>
            <a:ext cx="5156200" cy="4593860"/>
          </a:xfrm>
        </p:spPr>
        <p:txBody>
          <a:bodyPr/>
          <a:lstStyle>
            <a:lvl1pPr>
              <a:defRPr sz="2400">
                <a:latin typeface="Myriad Pro Cond" panose="020B0506030403020204" pitchFamily="34" charset="0"/>
              </a:defRPr>
            </a:lvl1pPr>
            <a:lvl2pPr>
              <a:defRPr sz="2000">
                <a:latin typeface="Myriad Pro Cond" panose="020B0506030403020204" pitchFamily="34" charset="0"/>
              </a:defRPr>
            </a:lvl2pPr>
            <a:lvl3pPr>
              <a:defRPr sz="1800">
                <a:latin typeface="Myriad Pro Cond" panose="020B0506030403020204" pitchFamily="34" charset="0"/>
              </a:defRPr>
            </a:lvl3pPr>
            <a:lvl4pPr>
              <a:defRPr sz="1600">
                <a:latin typeface="Myriad Pro Cond" panose="020B0506030403020204" pitchFamily="34" charset="0"/>
              </a:defRPr>
            </a:lvl4pPr>
            <a:lvl5pPr>
              <a:defRPr sz="1600">
                <a:latin typeface="Myriad Pro Cond" panose="020B0506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330706"/>
            <a:ext cx="5157787" cy="477744"/>
          </a:xfrm>
        </p:spPr>
        <p:txBody>
          <a:bodyPr anchor="b"/>
          <a:lstStyle>
            <a:lvl1pPr marL="0" indent="0">
              <a:buNone/>
              <a:defRPr sz="2400" b="0"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1919483"/>
            <a:ext cx="5157787" cy="4593860"/>
          </a:xfrm>
        </p:spPr>
        <p:txBody>
          <a:bodyPr/>
          <a:lstStyle>
            <a:lvl1pPr>
              <a:defRPr sz="2400">
                <a:latin typeface="Myriad Pro Cond" panose="020B0506030403020204" pitchFamily="34" charset="0"/>
              </a:defRPr>
            </a:lvl1pPr>
            <a:lvl2pPr>
              <a:defRPr sz="2000">
                <a:latin typeface="Myriad Pro Cond" panose="020B0506030403020204" pitchFamily="34" charset="0"/>
              </a:defRPr>
            </a:lvl2pPr>
            <a:lvl3pPr>
              <a:defRPr sz="1800">
                <a:latin typeface="Myriad Pro Cond" panose="020B0506030403020204" pitchFamily="34" charset="0"/>
              </a:defRPr>
            </a:lvl3pPr>
            <a:lvl4pPr>
              <a:defRPr sz="1600">
                <a:latin typeface="Myriad Pro Cond" panose="020B0506030403020204" pitchFamily="34" charset="0"/>
              </a:defRPr>
            </a:lvl4pPr>
            <a:lvl5pPr>
              <a:defRPr sz="1600">
                <a:latin typeface="Myriad Pro Cond" panose="020B0506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77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58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27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363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 Cond" panose="020B0506030403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6524"/>
            <a:ext cx="10515600" cy="520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3" t="8642" r="30595" b="48542"/>
          <a:stretch/>
        </p:blipFill>
        <p:spPr>
          <a:xfrm>
            <a:off x="11438728" y="576304"/>
            <a:ext cx="668343" cy="4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3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tx1"/>
          </a:solidFill>
          <a:latin typeface="Myriad Pro Cond" panose="020B0506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.xml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customXml" Target="../../customXml/item5.xml"/><Relationship Id="rId7" Type="http://schemas.openxmlformats.org/officeDocument/2006/relationships/customXml" Target="../../customXml/item10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42.png"/><Relationship Id="rId2" Type="http://schemas.openxmlformats.org/officeDocument/2006/relationships/customXml" Target="../../customXml/item12.xml"/><Relationship Id="rId16" Type="http://schemas.openxmlformats.org/officeDocument/2006/relationships/image" Target="../media/image41.png"/><Relationship Id="rId1" Type="http://schemas.openxmlformats.org/officeDocument/2006/relationships/customXml" Target="../../customXml/item8.xml"/><Relationship Id="rId6" Type="http://schemas.openxmlformats.org/officeDocument/2006/relationships/customXml" Target="../../customXml/item6.xml"/><Relationship Id="rId11" Type="http://schemas.openxmlformats.org/officeDocument/2006/relationships/customXml" Target="../../customXml/item11.xml"/><Relationship Id="rId5" Type="http://schemas.openxmlformats.org/officeDocument/2006/relationships/customXml" Target="../../customXml/item2.xml"/><Relationship Id="rId15" Type="http://schemas.openxmlformats.org/officeDocument/2006/relationships/image" Target="../media/image40.png"/><Relationship Id="rId10" Type="http://schemas.openxmlformats.org/officeDocument/2006/relationships/customXml" Target="../../customXml/item13.xml"/><Relationship Id="rId19" Type="http://schemas.openxmlformats.org/officeDocument/2006/relationships/image" Target="../media/image44.png"/><Relationship Id="rId4" Type="http://schemas.openxmlformats.org/officeDocument/2006/relationships/customXml" Target="../../customXml/item3.xml"/><Relationship Id="rId9" Type="http://schemas.openxmlformats.org/officeDocument/2006/relationships/customXml" Target="../../customXml/item14.xml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8.wdp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dirty="0"/>
              <a:t>Building on the Microsoft Graph: 0 – App in </a:t>
            </a:r>
            <a:r>
              <a:rPr lang="en-US" dirty="0" smtClean="0"/>
              <a:t>60 </a:t>
            </a:r>
            <a:r>
              <a:rPr lang="en-US" dirty="0"/>
              <a:t>minutes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272" y="3856009"/>
            <a:ext cx="11083720" cy="1275299"/>
          </a:xfrm>
        </p:spPr>
        <p:txBody>
          <a:bodyPr/>
          <a:lstStyle/>
          <a:p>
            <a:r>
              <a:rPr lang="en-US" sz="3200" cap="small" dirty="0" smtClean="0"/>
              <a:t>Gavin Barron</a:t>
            </a:r>
            <a:endParaRPr lang="en-US" sz="3200" cap="small" dirty="0"/>
          </a:p>
          <a:p>
            <a:r>
              <a:rPr lang="en-US" cap="small" dirty="0" smtClean="0"/>
              <a:t>Solution Architect, Intergen</a:t>
            </a:r>
            <a:endParaRPr lang="en-US" cap="small" dirty="0"/>
          </a:p>
        </p:txBody>
      </p:sp>
      <p:grpSp>
        <p:nvGrpSpPr>
          <p:cNvPr id="8" name="Group 7"/>
          <p:cNvGrpSpPr/>
          <p:nvPr/>
        </p:nvGrpSpPr>
        <p:grpSpPr>
          <a:xfrm>
            <a:off x="10255827" y="2311977"/>
            <a:ext cx="742950" cy="654628"/>
            <a:chOff x="10255827" y="2311977"/>
            <a:chExt cx="742950" cy="654628"/>
          </a:xfrm>
        </p:grpSpPr>
        <p:sp>
          <p:nvSpPr>
            <p:cNvPr id="4" name="Rectangle 3"/>
            <p:cNvSpPr/>
            <p:nvPr/>
          </p:nvSpPr>
          <p:spPr>
            <a:xfrm>
              <a:off x="10323368" y="2311977"/>
              <a:ext cx="607868" cy="654628"/>
            </a:xfrm>
            <a:prstGeom prst="rect">
              <a:avLst/>
            </a:prstGeom>
            <a:solidFill>
              <a:srgbClr val="FFFFFF">
                <a:alpha val="8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" name="Rectangle 6"/>
            <p:cNvSpPr/>
            <p:nvPr/>
          </p:nvSpPr>
          <p:spPr>
            <a:xfrm rot="19728442">
              <a:off x="10255827" y="2605520"/>
              <a:ext cx="742950" cy="6754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01926" y="171176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400" dirty="0" smtClean="0">
                <a:latin typeface="Myriad Pro Cond" panose="020B0506030403020204" charset="0"/>
              </a:rPr>
              <a:t>50</a:t>
            </a:r>
            <a:endParaRPr lang="en-NZ" sz="4400" dirty="0">
              <a:latin typeface="Myriad Pro Cond" panose="020B0506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an Application!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9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an App!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Sketch a wireframe</a:t>
            </a:r>
          </a:p>
          <a:p>
            <a:r>
              <a:rPr lang="en-NZ" dirty="0" smtClean="0"/>
              <a:t>Plan Graph </a:t>
            </a:r>
            <a:r>
              <a:rPr lang="en-NZ" dirty="0"/>
              <a:t>API calls to retrieve </a:t>
            </a:r>
            <a:r>
              <a:rPr lang="en-NZ" dirty="0" smtClean="0"/>
              <a:t>data</a:t>
            </a:r>
          </a:p>
          <a:p>
            <a:r>
              <a:rPr lang="en-NZ" dirty="0" smtClean="0"/>
              <a:t>Azure </a:t>
            </a:r>
            <a:r>
              <a:rPr lang="en-NZ" dirty="0"/>
              <a:t>AD Application</a:t>
            </a:r>
          </a:p>
          <a:p>
            <a:r>
              <a:rPr lang="en-NZ" dirty="0" smtClean="0"/>
              <a:t>AngularJS </a:t>
            </a:r>
            <a:r>
              <a:rPr lang="en-NZ" dirty="0"/>
              <a:t>SPA with </a:t>
            </a:r>
            <a:r>
              <a:rPr lang="en-NZ" dirty="0" smtClean="0"/>
              <a:t>ADAL.js</a:t>
            </a:r>
          </a:p>
          <a:p>
            <a:pPr lvl="1"/>
            <a:r>
              <a:rPr lang="en-US" dirty="0" err="1" smtClean="0"/>
              <a:t>Scaffolded</a:t>
            </a:r>
            <a:r>
              <a:rPr lang="en-US" dirty="0" smtClean="0"/>
              <a:t> with Yeoman</a:t>
            </a:r>
            <a:endParaRPr lang="en-NZ" dirty="0"/>
          </a:p>
          <a:p>
            <a:r>
              <a:rPr lang="en-NZ" dirty="0" smtClean="0"/>
              <a:t>Angular </a:t>
            </a:r>
            <a:r>
              <a:rPr lang="en-NZ" dirty="0"/>
              <a:t>Material for tidy UI</a:t>
            </a:r>
          </a:p>
          <a:p>
            <a:pPr lvl="1"/>
            <a:r>
              <a:rPr lang="en-NZ" dirty="0"/>
              <a:t>You could use </a:t>
            </a:r>
            <a:r>
              <a:rPr lang="en-NZ" dirty="0" err="1"/>
              <a:t>ngOfficeFabric</a:t>
            </a:r>
            <a:r>
              <a:rPr lang="en-NZ" dirty="0"/>
              <a:t> ;)</a:t>
            </a:r>
          </a:p>
          <a:p>
            <a:endParaRPr lang="en-NZ" dirty="0"/>
          </a:p>
        </p:txBody>
      </p:sp>
      <p:grpSp>
        <p:nvGrpSpPr>
          <p:cNvPr id="4" name="WebBrowser"/>
          <p:cNvGrpSpPr/>
          <p:nvPr>
            <p:custDataLst>
              <p:custData r:id="rId1"/>
            </p:custDataLst>
          </p:nvPr>
        </p:nvGrpSpPr>
        <p:grpSpPr>
          <a:xfrm>
            <a:off x="5262431" y="1737864"/>
            <a:ext cx="6761171" cy="4503799"/>
            <a:chOff x="0" y="0"/>
            <a:chExt cx="9144000" cy="6858000"/>
          </a:xfrm>
        </p:grpSpPr>
        <p:sp>
          <p:nvSpPr>
            <p:cNvPr id="5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Left Arrow 31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9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4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5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6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21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923925" y="340845"/>
              <a:ext cx="7142930" cy="228600"/>
              <a:chOff x="923925" y="340845"/>
              <a:chExt cx="7142930" cy="228600"/>
            </a:xfrm>
          </p:grpSpPr>
          <p:sp>
            <p:nvSpPr>
              <p:cNvPr id="13" name="UrlBar"/>
              <p:cNvSpPr/>
              <p:nvPr/>
            </p:nvSpPr>
            <p:spPr>
              <a:xfrm>
                <a:off x="923925" y="340845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5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19" name="Straight Connector 18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33" name="Content"/>
          <p:cNvSpPr/>
          <p:nvPr>
            <p:custDataLst>
              <p:custData r:id="rId2"/>
            </p:custDataLst>
          </p:nvPr>
        </p:nvSpPr>
        <p:spPr>
          <a:xfrm>
            <a:off x="6909094" y="2395527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Find Files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4" name="Content"/>
          <p:cNvSpPr/>
          <p:nvPr>
            <p:custDataLst>
              <p:custData r:id="rId3"/>
            </p:custDataLst>
          </p:nvPr>
        </p:nvSpPr>
        <p:spPr>
          <a:xfrm>
            <a:off x="5515322" y="2384724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err="1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emailAddress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5" name="Picture 2" descr="C:\Users\t-dantay\Documents\First24\arrowrepeat1.png"/>
          <p:cNvPicPr>
            <a:picLocks noChangeAspect="1" noChangeArrowheads="1"/>
          </p:cNvPicPr>
          <p:nvPr>
            <p:custDataLst>
              <p:custData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070" y="282957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MouseClick"/>
          <p:cNvSpPr/>
          <p:nvPr>
            <p:custDataLst>
              <p:custData r:id="rId5"/>
            </p:custDataLst>
          </p:nvPr>
        </p:nvSpPr>
        <p:spPr>
          <a:xfrm rot="20359169">
            <a:off x="5906077" y="348178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40" name="Image"/>
          <p:cNvGrpSpPr/>
          <p:nvPr>
            <p:custDataLst>
              <p:custData r:id="rId6"/>
            </p:custDataLst>
          </p:nvPr>
        </p:nvGrpSpPr>
        <p:grpSpPr>
          <a:xfrm>
            <a:off x="5625314" y="4031867"/>
            <a:ext cx="3420033" cy="1584537"/>
            <a:chOff x="4037608" y="2896991"/>
            <a:chExt cx="1059255" cy="1059255"/>
          </a:xfrm>
        </p:grpSpPr>
        <p:sp>
          <p:nvSpPr>
            <p:cNvPr id="41" name="Rectangle 40"/>
            <p:cNvSpPr/>
            <p:nvPr/>
          </p:nvSpPr>
          <p:spPr>
            <a:xfrm>
              <a:off x="4037608" y="2896991"/>
              <a:ext cx="1059255" cy="105925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037608" y="2896991"/>
              <a:ext cx="1059255" cy="1059255"/>
            </a:xfrm>
            <a:prstGeom prst="line">
              <a:avLst/>
            </a:prstGeom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1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rgbClr val="000000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037608" y="2896991"/>
              <a:ext cx="1059255" cy="1059255"/>
            </a:xfrm>
            <a:prstGeom prst="line">
              <a:avLst/>
            </a:prstGeom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1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rgbClr val="000000"/>
            </a:fontRef>
          </p:style>
        </p:cxnSp>
      </p:grpSp>
      <p:sp>
        <p:nvSpPr>
          <p:cNvPr id="44" name="Content"/>
          <p:cNvSpPr/>
          <p:nvPr>
            <p:custDataLst>
              <p:custData r:id="rId7"/>
            </p:custDataLst>
          </p:nvPr>
        </p:nvSpPr>
        <p:spPr>
          <a:xfrm>
            <a:off x="6838670" y="3197690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Image 2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5" name="Content"/>
          <p:cNvSpPr/>
          <p:nvPr>
            <p:custDataLst>
              <p:custData r:id="rId8"/>
            </p:custDataLst>
          </p:nvPr>
        </p:nvSpPr>
        <p:spPr>
          <a:xfrm>
            <a:off x="8141810" y="3197690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Image 3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/>
          <p:cNvSpPr/>
          <p:nvPr>
            <p:custDataLst>
              <p:custData r:id="rId9"/>
            </p:custDataLst>
          </p:nvPr>
        </p:nvSpPr>
        <p:spPr>
          <a:xfrm>
            <a:off x="5535530" y="3191071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 smtClean="0">
                <a:latin typeface="Segoe UI" pitchFamily="34" charset="0"/>
                <a:cs typeface="Segoe UI" pitchFamily="34" charset="0"/>
              </a:rPr>
              <a:t>Image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 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MouseClick"/>
          <p:cNvSpPr/>
          <p:nvPr>
            <p:custDataLst>
              <p:custData r:id="rId10"/>
            </p:custDataLst>
          </p:nvPr>
        </p:nvSpPr>
        <p:spPr>
          <a:xfrm rot="20359169">
            <a:off x="7316439" y="2517716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7" name="Content"/>
          <p:cNvSpPr/>
          <p:nvPr>
            <p:custDataLst>
              <p:custData r:id="rId11"/>
            </p:custDataLst>
          </p:nvPr>
        </p:nvSpPr>
        <p:spPr>
          <a:xfrm>
            <a:off x="9248401" y="5387804"/>
            <a:ext cx="1666381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Save to SharePoint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4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C 0.01029 -0.00093 0.02084 0.00069 0.03086 -0.00255 C 0.03855 -0.00509 0.0448 -0.01227 0.0517 -0.01713 C 0.07917 -0.03634 0.09076 -0.06389 0.10638 -0.09838 C 0.11107 -0.12014 0.1155 -0.10834 0.1155 -0.13079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1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1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00"/>
                            </p:stCondLst>
                            <p:childTnLst>
                              <p:par>
                                <p:cTn id="31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00"/>
                            </p:stCondLst>
                            <p:childTnLst>
                              <p:par>
                                <p:cTn id="3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C 0.00964 -0.0007 0.01406 0.05694 0.01979 0.07129 C 0.02552 0.08796 0.02305 0.08078 0.03411 0.10092 C 0.04518 0.12129 0.05977 0.1199 0.08242 0.12639 C 0.09557 0.13078 0.125 0.1206 0.11146 0.12014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100"/>
                            </p:stCondLst>
                            <p:childTnLst>
                              <p:par>
                                <p:cTn id="37" presetID="23" presetClass="exit" presetSubtype="32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2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2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2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39" grpId="3" animBg="1"/>
      <p:bldP spid="44" grpId="0" animBg="1"/>
      <p:bldP spid="45" grpId="0" animBg="1"/>
      <p:bldP spid="46" grpId="0" animBg="1"/>
      <p:bldP spid="48" grpId="0" animBg="1"/>
      <p:bldP spid="48" grpId="1" animBg="1"/>
      <p:bldP spid="48" grpId="2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59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AD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7421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598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97236" y="6175043"/>
            <a:ext cx="5373702" cy="5292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1800" dirty="0" smtClean="0">
                <a:latin typeface="Myriad Pro Cond" panose="020B0506030403020204" pitchFamily="34" charset="0"/>
              </a:rPr>
              <a:t>Gavinb.net</a:t>
            </a:r>
            <a:endParaRPr lang="en-US" sz="1800" dirty="0">
              <a:latin typeface="Myriad Pro Cond" panose="020B0506030403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34818" y="6094126"/>
            <a:ext cx="2481482" cy="529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 smtClean="0">
                <a:latin typeface="Myriad Pro Cond" panose="020B0506030403020204" pitchFamily="34" charset="0"/>
              </a:rPr>
              <a:t>@</a:t>
            </a:r>
            <a:r>
              <a:rPr lang="en-US" sz="2000" dirty="0" err="1" smtClean="0">
                <a:latin typeface="Myriad Pro Cond" panose="020B0506030403020204" pitchFamily="34" charset="0"/>
              </a:rPr>
              <a:t>gavinbarron</a:t>
            </a:r>
            <a:endParaRPr lang="en-US" sz="2000" dirty="0">
              <a:latin typeface="Myriad Pro Cond" panose="020B05060304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637" y="6193209"/>
            <a:ext cx="362623" cy="331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1" y="6200443"/>
            <a:ext cx="469528" cy="3166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8279" y="108218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5999" y="5029224"/>
            <a:ext cx="3902279" cy="529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4000" cap="none" dirty="0">
                <a:latin typeface="Myriad Pro Cond" panose="020B0506030403020204" pitchFamily="34" charset="0"/>
              </a:rPr>
              <a:t>spca.biz/XHGV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43455" y="6193209"/>
            <a:ext cx="5373702" cy="5292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1800" dirty="0" smtClean="0">
                <a:latin typeface="Myriad Pro Cond" panose="020B0506030403020204" pitchFamily="34" charset="0"/>
              </a:rPr>
              <a:t>Github.com/</a:t>
            </a:r>
            <a:r>
              <a:rPr lang="en-US" sz="1800" dirty="0" err="1" smtClean="0">
                <a:latin typeface="Myriad Pro Cond" panose="020B0506030403020204" pitchFamily="34" charset="0"/>
              </a:rPr>
              <a:t>gavinbarron</a:t>
            </a:r>
            <a:endParaRPr lang="en-US" sz="1800" dirty="0">
              <a:latin typeface="Myriad Pro Cond" panose="020B0506030403020204" pitchFamily="34" charset="0"/>
            </a:endParaRPr>
          </a:p>
        </p:txBody>
      </p:sp>
      <p:sp>
        <p:nvSpPr>
          <p:cNvPr id="6" name="AutoShape 2" descr="Image result for github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88" y="6143667"/>
            <a:ext cx="430199" cy="4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400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368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959105" y="3484646"/>
            <a:ext cx="6045925" cy="3125265"/>
          </a:xfrm>
          <a:prstGeom prst="rect">
            <a:avLst/>
          </a:prstGeom>
        </p:spPr>
        <p:txBody>
          <a:bodyPr wrap="square" lIns="0" tIns="108000" rIns="36000">
            <a:sp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  <a:buClr>
                <a:srgbClr val="FFCC00"/>
              </a:buClr>
            </a:pPr>
            <a:r>
              <a:rPr lang="en-NZ" sz="2800" dirty="0">
                <a:latin typeface="Myriad Pro Cond" panose="020B0506030403020204" charset="0"/>
                <a:cs typeface="Microsoft New Tai Lue" panose="020B0502040204020203" pitchFamily="34" charset="0"/>
              </a:rPr>
              <a:t>gavin.barron@teamintergen.com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  <a:buClr>
                <a:srgbClr val="FFCC00"/>
              </a:buClr>
            </a:pPr>
            <a:r>
              <a:rPr lang="en-NZ" sz="2800" dirty="0">
                <a:latin typeface="Myriad Pro Cond" panose="020B0506030403020204" charset="0"/>
                <a:cs typeface="Microsoft New Tai Lue" panose="020B0502040204020203" pitchFamily="34" charset="0"/>
              </a:rPr>
              <a:t>@</a:t>
            </a:r>
            <a:r>
              <a:rPr lang="en-NZ" sz="2800" dirty="0" err="1" smtClean="0">
                <a:latin typeface="Myriad Pro Cond" panose="020B0506030403020204" charset="0"/>
                <a:cs typeface="Microsoft New Tai Lue" panose="020B0502040204020203" pitchFamily="34" charset="0"/>
              </a:rPr>
              <a:t>gavinbarron</a:t>
            </a:r>
            <a:endParaRPr lang="en-NZ" sz="2800" dirty="0">
              <a:latin typeface="Myriad Pro Cond" panose="020B0506030403020204" charset="0"/>
              <a:cs typeface="Microsoft New Tai Lue" panose="020B0502040204020203" pitchFamily="34" charset="0"/>
            </a:endParaRPr>
          </a:p>
          <a:p>
            <a:pPr fontAlgn="base">
              <a:spcBef>
                <a:spcPct val="0"/>
              </a:spcBef>
              <a:spcAft>
                <a:spcPts val="600"/>
              </a:spcAft>
              <a:buClr>
                <a:srgbClr val="FFCC00"/>
              </a:buClr>
            </a:pPr>
            <a:r>
              <a:rPr lang="en-NZ" sz="2800" dirty="0">
                <a:latin typeface="Myriad Pro Cond" panose="020B0506030403020204" charset="0"/>
                <a:cs typeface="Microsoft New Tai Lue" panose="020B0502040204020203" pitchFamily="34" charset="0"/>
              </a:rPr>
              <a:t>http://gavinb.net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  <a:buClr>
                <a:srgbClr val="FFCC00"/>
              </a:buClr>
            </a:pPr>
            <a:r>
              <a:rPr lang="en-NZ" sz="2800" dirty="0">
                <a:latin typeface="Myriad Pro Cond" panose="020B0506030403020204" charset="0"/>
                <a:cs typeface="Microsoft New Tai Lue" panose="020B0502040204020203" pitchFamily="34" charset="0"/>
              </a:rPr>
              <a:t>4x SharePoint Server MVP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  <a:buClr>
                <a:srgbClr val="FFCC00"/>
              </a:buClr>
            </a:pPr>
            <a:r>
              <a:rPr lang="en-NZ" sz="2800" dirty="0">
                <a:latin typeface="Myriad Pro Cond" panose="020B0506030403020204" charset="0"/>
                <a:cs typeface="Microsoft New Tai Lue" panose="020B0502040204020203" pitchFamily="34" charset="0"/>
              </a:rPr>
              <a:t>Building on SharePoint since 2007</a:t>
            </a:r>
          </a:p>
          <a:p>
            <a:pPr fontAlgn="base">
              <a:spcBef>
                <a:spcPct val="0"/>
              </a:spcBef>
              <a:spcAft>
                <a:spcPts val="600"/>
              </a:spcAft>
              <a:buClr>
                <a:srgbClr val="FFCC00"/>
              </a:buClr>
            </a:pPr>
            <a:r>
              <a:rPr lang="en-US" sz="2800" dirty="0">
                <a:latin typeface="Myriad Pro Cond" panose="020B0506030403020204" charset="0"/>
                <a:cs typeface="Microsoft New Tai Lue" panose="020B0502040204020203" pitchFamily="34" charset="0"/>
              </a:rPr>
              <a:t>Building on Office since 2002</a:t>
            </a:r>
            <a:endParaRPr lang="en-NZ" sz="2800" dirty="0">
              <a:latin typeface="Myriad Pro Cond" panose="020B0506030403020204" charset="0"/>
              <a:cs typeface="Microsoft New Tai Lue" panose="020B0502040204020203" pitchFamily="34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923047" y="2997774"/>
            <a:ext cx="2239533" cy="540382"/>
          </a:xfrm>
          <a:prstGeom prst="rect">
            <a:avLst/>
          </a:prstGeom>
          <a:solidFill>
            <a:srgbClr val="FED927"/>
          </a:solidFill>
        </p:spPr>
        <p:txBody>
          <a:bodyPr vert="horz" rtlCol="0" anchor="ctr">
            <a:noAutofit/>
          </a:bodyPr>
          <a:lstStyle>
            <a:lvl1pPr indent="0">
              <a:spcBef>
                <a:spcPts val="700"/>
              </a:spcBef>
              <a:buClr>
                <a:schemeClr val="accent2"/>
              </a:buClr>
              <a:buSzPct val="60000"/>
              <a:buFontTx/>
              <a:buNone/>
              <a:defRPr kumimoji="0" sz="2000" b="1">
                <a:solidFill>
                  <a:srgbClr val="FFFF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defRPr>
            </a:lvl1pPr>
            <a:lvl2pPr marL="640080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/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/>
            </a:lvl3pPr>
            <a:lvl4pPr indent="-228600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/>
            </a:lvl4pPr>
            <a:lvl5pPr indent="-22860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/>
            </a:lvl5pPr>
            <a:lvl6pPr marL="2103120" indent="-228600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baseline="0"/>
            </a:lvl6pPr>
            <a:lvl7pPr marL="2377440" indent="-228600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baseline="0"/>
            </a:lvl7pPr>
            <a:lvl8pPr marL="2651760" indent="-228600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baseline="0"/>
            </a:lvl8pPr>
            <a:lvl9pPr marL="2926080" indent="-228600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baseline="0"/>
            </a:lvl9pPr>
          </a:lstStyle>
          <a:p>
            <a:pPr marL="365760" lvl="1" indent="0">
              <a:buNone/>
            </a:pPr>
            <a:r>
              <a:rPr lang="en-US" sz="1500" dirty="0">
                <a:solidFill>
                  <a:srgbClr val="262626"/>
                </a:solidFill>
                <a:latin typeface="Myriad Pro Cond" panose="020B0506030403020204" charset="0"/>
              </a:rPr>
              <a:t>Gavin Barron</a:t>
            </a:r>
          </a:p>
          <a:p>
            <a:pPr marL="365760" lvl="1" indent="0">
              <a:buNone/>
            </a:pPr>
            <a:r>
              <a:rPr lang="en-NZ" sz="1500" dirty="0">
                <a:solidFill>
                  <a:srgbClr val="262626"/>
                </a:solidFill>
                <a:latin typeface="Myriad Pro Cond" panose="020B0506030403020204" charset="0"/>
              </a:rPr>
              <a:t>Solution Architect</a:t>
            </a:r>
            <a:endParaRPr lang="en-US" sz="1500" dirty="0">
              <a:solidFill>
                <a:srgbClr val="262626"/>
              </a:solidFill>
              <a:latin typeface="Myriad Pro Cond" panose="020B0506030403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47" y="1498584"/>
            <a:ext cx="2239533" cy="149919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82" y="1669272"/>
            <a:ext cx="5753100" cy="4752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30" b="92825" l="7857" r="97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910" y="2408878"/>
            <a:ext cx="5281992" cy="28044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28" b="98874" l="1961" r="991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2001"/>
            <a:ext cx="4379125" cy="36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71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262626"/>
                </a:solidFill>
                <a:latin typeface="Myriad Pro Cond" panose="020B0506030403020204" charset="0"/>
                <a:cs typeface="Microsoft New Tai Lue" panose="020B0502040204020203" pitchFamily="34" charset="0"/>
              </a:rPr>
              <a:t>What’s this Graph thing?</a:t>
            </a:r>
            <a:endParaRPr lang="en-NZ" dirty="0">
              <a:solidFill>
                <a:srgbClr val="262626"/>
              </a:solidFill>
              <a:latin typeface="Myriad Pro Cond" panose="020B0506030403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AKA Office 365 Unified API</a:t>
            </a:r>
          </a:p>
          <a:p>
            <a:r>
              <a:rPr lang="en-US" dirty="0" smtClean="0"/>
              <a:t>Incorporating some elements from Office Graph</a:t>
            </a:r>
          </a:p>
          <a:p>
            <a:r>
              <a:rPr lang="en-US" dirty="0" smtClean="0"/>
              <a:t>A single API for (almost) all O365 data</a:t>
            </a:r>
          </a:p>
          <a:p>
            <a:r>
              <a:rPr lang="en-US" dirty="0" smtClean="0"/>
              <a:t>/v1.0 - stable</a:t>
            </a:r>
          </a:p>
          <a:p>
            <a:r>
              <a:rPr lang="en-US" dirty="0" smtClean="0"/>
              <a:t>/beta - new calls subject to breaking change</a:t>
            </a:r>
          </a:p>
          <a:p>
            <a:r>
              <a:rPr lang="en-US" dirty="0" smtClean="0"/>
              <a:t>Secured using Azure Active Directory</a:t>
            </a:r>
            <a:endParaRPr lang="en-NZ" dirty="0"/>
          </a:p>
        </p:txBody>
      </p:sp>
      <p:grpSp>
        <p:nvGrpSpPr>
          <p:cNvPr id="9" name="Group 8"/>
          <p:cNvGrpSpPr/>
          <p:nvPr/>
        </p:nvGrpSpPr>
        <p:grpSpPr>
          <a:xfrm>
            <a:off x="1981200" y="4876800"/>
            <a:ext cx="8153400" cy="1849136"/>
            <a:chOff x="381000" y="4876800"/>
            <a:chExt cx="8153400" cy="1849136"/>
          </a:xfrm>
        </p:grpSpPr>
        <p:pic>
          <p:nvPicPr>
            <p:cNvPr id="4" name="Content Placeholder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876800"/>
              <a:ext cx="8153400" cy="184913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495800" y="5105400"/>
              <a:ext cx="533400" cy="7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289039" y="5410200"/>
              <a:ext cx="245361" cy="11275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553200" y="6676357"/>
              <a:ext cx="533400" cy="457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5" name="Content Placeholder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4876800"/>
              <a:ext cx="3259840" cy="1834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85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262626"/>
                </a:solidFill>
                <a:latin typeface="Myriad Pro Cond" panose="020B0506030403020204" charset="0"/>
                <a:cs typeface="Microsoft New Tai Lue" panose="020B0502040204020203" pitchFamily="34" charset="0"/>
              </a:rPr>
              <a:t>What’s this Graph thing?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RESTful API built for use in the modern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031" y="2209801"/>
            <a:ext cx="4708635" cy="44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4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2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with Azure Active Directory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OAuth 2.0 Implicit Flow</a:t>
            </a:r>
          </a:p>
          <a:p>
            <a:endParaRPr lang="en-NZ" dirty="0"/>
          </a:p>
        </p:txBody>
      </p:sp>
      <p:pic>
        <p:nvPicPr>
          <p:cNvPr id="5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89" y="1713484"/>
            <a:ext cx="9649622" cy="47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7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with Azure Active Directory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OAuth 2.0 Authorization Code Grant</a:t>
            </a:r>
          </a:p>
          <a:p>
            <a:pPr marL="0" indent="0">
              <a:buNone/>
            </a:pPr>
            <a:endParaRPr lang="en-NZ" dirty="0" smtClean="0"/>
          </a:p>
          <a:p>
            <a:endParaRPr lang="en-NZ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50" y="1687126"/>
            <a:ext cx="7517899" cy="47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FED927"/>
      </a:dk2>
      <a:lt2>
        <a:srgbClr val="E3DED1"/>
      </a:lt2>
      <a:accent1>
        <a:srgbClr val="FED927"/>
      </a:accent1>
      <a:accent2>
        <a:srgbClr val="AC8E00"/>
      </a:accent2>
      <a:accent3>
        <a:srgbClr val="DBB604"/>
      </a:accent3>
      <a:accent4>
        <a:srgbClr val="FFFF4F"/>
      </a:accent4>
      <a:accent5>
        <a:srgbClr val="4AB5C4"/>
      </a:accent5>
      <a:accent6>
        <a:srgbClr val="0989B1"/>
      </a:accent6>
      <a:hlink>
        <a:srgbClr val="AC8E00"/>
      </a:hlink>
      <a:folHlink>
        <a:srgbClr val="BA6906"/>
      </a:folHlink>
    </a:clrScheme>
    <a:fontScheme name="SPC Adriatics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065C044-BE7B-4512-9D97-6A395A1CFCD8}" vid="{29E35995-E9A6-4D1E-872F-4385F16D3F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Icons.Undo" Revision="1" Stencil="System.Storyboarding.Icons" StencilVersion="0.1"/>
</Contro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Media.Image" Revision="1" Stencil="System.Storyboarding.Media" StencilVersion="0.1"/>
</Control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95CD7536A8E8498FCB0766B4C7CFE0" ma:contentTypeVersion="0" ma:contentTypeDescription="Create a new document." ma:contentTypeScope="" ma:versionID="1fa164a97881ce0614174c0d3e38f4c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1a2573db68140b5c29dad95e765858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70E65C-D452-4112-9C74-543C0540AE65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199EA770-8C78-46D5-B962-686F87A33364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70122492-7B69-4E2B-9AD8-447A4BDE34D4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908030C3-0F1D-46C7-9E4C-211B424DCFE9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429AC556-9B1C-43BA-8B74-1A1352DF0F30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202A2F42-107B-4F8D-9613-B1F868F127C2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AA5C769-3D3E-4D41-A113-EABCD4A3BED5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AB737BD-C177-4B79-A466-9011AD57ADF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228BA909-8AC4-407F-BD68-3647074CCCF6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27FE2DC-CD93-486A-A546-2B0A68FE3F66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9CCF95F5-C505-4987-9C5D-41DDC3BA8E6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779C1350-0AD2-45F4-A8A3-BC8681E493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8.xml><?xml version="1.0" encoding="utf-8"?>
<ds:datastoreItem xmlns:ds="http://schemas.openxmlformats.org/officeDocument/2006/customXml" ds:itemID="{AA6669DB-4694-44CE-AE60-E4F301D3AF33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57E1F305-2536-48F0-8D7B-139764EEA500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984</TotalTime>
  <Words>199</Words>
  <Application>Microsoft Office PowerPoint</Application>
  <PresentationFormat>Widescreen</PresentationFormat>
  <Paragraphs>56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Wingdings 2</vt:lpstr>
      <vt:lpstr>Segoe UI Semibold</vt:lpstr>
      <vt:lpstr>Myriad Pro Cond</vt:lpstr>
      <vt:lpstr>Segoe UI Light</vt:lpstr>
      <vt:lpstr>Segoe UI Semilight</vt:lpstr>
      <vt:lpstr>Segoe UI Symbol</vt:lpstr>
      <vt:lpstr>Segoe WP Semibold</vt:lpstr>
      <vt:lpstr>Microsoft New Tai Lue</vt:lpstr>
      <vt:lpstr>Segoe UI</vt:lpstr>
      <vt:lpstr>Office Theme</vt:lpstr>
      <vt:lpstr>Building on the Microsoft Graph: 0 – App in 60 minutes</vt:lpstr>
      <vt:lpstr>PowerPoint Presentation</vt:lpstr>
      <vt:lpstr>About me</vt:lpstr>
      <vt:lpstr>Graph Overview</vt:lpstr>
      <vt:lpstr>What’s this Graph thing?</vt:lpstr>
      <vt:lpstr>What’s this Graph thing?</vt:lpstr>
      <vt:lpstr>Authentication</vt:lpstr>
      <vt:lpstr>Authentication with Azure Active Directory</vt:lpstr>
      <vt:lpstr>Authentication with Azure Active Directory</vt:lpstr>
      <vt:lpstr>Let’s build an Application!</vt:lpstr>
      <vt:lpstr>Let’s Build an App!</vt:lpstr>
      <vt:lpstr>Graph Explorer</vt:lpstr>
      <vt:lpstr>Azure AD Application</vt:lpstr>
      <vt:lpstr>AngularJS Application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the session</dc:title>
  <dc:creator>Adis Jugo</dc:creator>
  <cp:lastModifiedBy>Gavin Barron</cp:lastModifiedBy>
  <cp:revision>51</cp:revision>
  <dcterms:created xsi:type="dcterms:W3CDTF">2016-05-03T08:20:08Z</dcterms:created>
  <dcterms:modified xsi:type="dcterms:W3CDTF">2016-05-31T12:28:56Z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0x010100EC95CD7536A8E8498FCB0766B4C7CFE0</vt:lpwstr>
  </property>
  <property fmtid="{D5CDD505-2E9C-101B-9397-08002B2CF9AE}" pid="3" name="IsMyDocuments">
    <vt:bool>true</vt:bool>
  </property>
  <property fmtid="{D5CDD505-2E9C-101B-9397-08002B2CF9AE}" pid="4" name="Tfs.IsStoryboard">
    <vt:bool>true</vt:bool>
  </property>
</Properties>
</file>